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3" r:id="rId9"/>
    <p:sldId id="265" r:id="rId10"/>
    <p:sldId id="274" r:id="rId11"/>
    <p:sldId id="275" r:id="rId12"/>
    <p:sldId id="276" r:id="rId13"/>
    <p:sldId id="277" r:id="rId14"/>
    <p:sldId id="280" r:id="rId15"/>
    <p:sldId id="266" r:id="rId16"/>
    <p:sldId id="267" r:id="rId17"/>
    <p:sldId id="278" r:id="rId18"/>
    <p:sldId id="279" r:id="rId19"/>
    <p:sldId id="270" r:id="rId20"/>
    <p:sldId id="271" r:id="rId21"/>
    <p:sldId id="272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Inter" panose="020B0604020202020204" charset="0"/>
      <p:regular r:id="rId28"/>
      <p:bold r:id="rId29"/>
    </p:embeddedFont>
    <p:embeddedFont>
      <p:font typeface="Inter Medium" panose="020B0604020202020204" charset="0"/>
      <p:regular r:id="rId30"/>
      <p:bold r:id="rId31"/>
    </p:embeddedFont>
    <p:embeddedFont>
      <p:font typeface="Inter SemiBold" panose="020B0604020202020204" charset="0"/>
      <p:regular r:id="rId32"/>
      <p:bold r:id="rId33"/>
    </p:embeddedFont>
    <p:embeddedFont>
      <p:font typeface="Maven Pro SemiBold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4d516647d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4d516647d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58e27b57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58e27b57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381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58e27b57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58e27b57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782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58e27b57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58e27b57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352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58e27b57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58e27b57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876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58e27b57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58e27b57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086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58e27b57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58e27b57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Stopper or section title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58e27b57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58e27b57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58e27b57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58e27b57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197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58e27b57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58e27b57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001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58e27b57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58e27b57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Stopper or section title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4d516647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4d516647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list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58e27b577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58e27b577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4d516647d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4d516647d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4d516647d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4d516647d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Stopper or section title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4d516647d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4d516647d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58e27b5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58e27b5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Stopper or section title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58e27b57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58e27b57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356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58e27b57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58e27b57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barun2104/telecom-churn?datasetId=56748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209950"/>
            <a:ext cx="4200600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Final Project Presentation</a:t>
            </a:r>
            <a:endParaRPr sz="31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547100"/>
            <a:ext cx="4619400" cy="5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4F0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Machine Learning Class</a:t>
            </a:r>
            <a:endParaRPr sz="1400">
              <a:solidFill>
                <a:srgbClr val="F4F0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384025" y="4219296"/>
            <a:ext cx="1289400" cy="0"/>
          </a:xfrm>
          <a:prstGeom prst="straightConnector1">
            <a:avLst/>
          </a:prstGeom>
          <a:noFill/>
          <a:ln w="9525" cap="flat" cmpd="sng">
            <a:solidFill>
              <a:srgbClr val="A338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403875"/>
            <a:ext cx="46194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Nomor Kelompok:  5</a:t>
            </a:r>
            <a:endParaRPr sz="1800" dirty="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Nama Mentor: Erwin Fernanda</a:t>
            </a:r>
            <a:endParaRPr sz="1800" dirty="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Nama:</a:t>
            </a:r>
            <a:endParaRPr sz="1800" dirty="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Char char="-"/>
            </a:pPr>
            <a:r>
              <a:rPr lang="en" sz="1800" dirty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Sekar Puspita Sari</a:t>
            </a:r>
            <a:endParaRPr sz="1800" dirty="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Char char="-"/>
            </a:pPr>
            <a:r>
              <a:rPr lang="en" sz="1800" dirty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Arijuddin Muhammad Rahmatul Qalbi</a:t>
            </a:r>
            <a:endParaRPr sz="1800" dirty="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311700" y="4281925"/>
            <a:ext cx="32274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4F0FF"/>
                </a:solidFill>
                <a:latin typeface="Inter"/>
                <a:ea typeface="Inter"/>
                <a:cs typeface="Inter"/>
                <a:sym typeface="Inter"/>
              </a:rPr>
              <a:t>Program Studi Independen Bersertifikat</a:t>
            </a:r>
            <a:endParaRPr sz="1100" b="1">
              <a:solidFill>
                <a:srgbClr val="F4F0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4F0FF"/>
                </a:solidFill>
                <a:latin typeface="Inter"/>
                <a:ea typeface="Inter"/>
                <a:cs typeface="Inter"/>
                <a:sym typeface="Inter"/>
              </a:rPr>
              <a:t>Zenius Bersama Kampus Merdeka</a:t>
            </a:r>
            <a:endParaRPr sz="1100" b="1">
              <a:solidFill>
                <a:srgbClr val="F4F0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l="-1385" r="20837"/>
          <a:stretch/>
        </p:blipFill>
        <p:spPr>
          <a:xfrm>
            <a:off x="4708725" y="0"/>
            <a:ext cx="4435275" cy="32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l="-1001" r="15385"/>
          <a:stretch/>
        </p:blipFill>
        <p:spPr>
          <a:xfrm>
            <a:off x="5491100" y="1912250"/>
            <a:ext cx="3652900" cy="3231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13"/>
          <p:cNvGrpSpPr/>
          <p:nvPr/>
        </p:nvGrpSpPr>
        <p:grpSpPr>
          <a:xfrm>
            <a:off x="384040" y="392237"/>
            <a:ext cx="2423786" cy="634878"/>
            <a:chOff x="384019" y="392240"/>
            <a:chExt cx="2701500" cy="707700"/>
          </a:xfrm>
        </p:grpSpPr>
        <p:sp>
          <p:nvSpPr>
            <p:cNvPr id="62" name="Google Shape;62;p13"/>
            <p:cNvSpPr/>
            <p:nvPr/>
          </p:nvSpPr>
          <p:spPr>
            <a:xfrm>
              <a:off x="384019" y="392240"/>
              <a:ext cx="2701500" cy="707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3" name="Google Shape;6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1996" y="5465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4" name="Google Shape;64;p13"/>
            <p:cNvCxnSpPr/>
            <p:nvPr/>
          </p:nvCxnSpPr>
          <p:spPr>
            <a:xfrm>
              <a:off x="1787419" y="6481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1787385" y="6481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6" name="Google Shape;66;p13"/>
            <p:cNvPicPr preferRelativeResize="0"/>
            <p:nvPr/>
          </p:nvPicPr>
          <p:blipFill rotWithShape="1">
            <a:blip r:embed="rId6">
              <a:alphaModFix/>
            </a:blip>
            <a:srcRect l="9895" r="8731"/>
            <a:stretch/>
          </p:blipFill>
          <p:spPr>
            <a:xfrm>
              <a:off x="555910" y="5130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277805" y="2305722"/>
            <a:ext cx="5468239" cy="655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Hubungan Tenure dengan TotalCharges</a:t>
            </a:r>
            <a:endParaRPr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1" name="Google Shape;181;p22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82" name="Google Shape;18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3" name="Google Shape;183;p22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22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85" name="Google Shape;185;p22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318005" y="667819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611C3-7FB6-D948-5D19-5F6144007B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79" t="33593" r="51358" b="28902"/>
          <a:stretch/>
        </p:blipFill>
        <p:spPr>
          <a:xfrm>
            <a:off x="4933244" y="1825232"/>
            <a:ext cx="3710245" cy="237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06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277805" y="2305722"/>
            <a:ext cx="5468239" cy="655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Hubungan Gender dan Churn</a:t>
            </a:r>
            <a:endParaRPr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1" name="Google Shape;181;p22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82" name="Google Shape;18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3" name="Google Shape;183;p22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22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85" name="Google Shape;185;p22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318005" y="667819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B4DD3-E087-E356-B1CC-B1458F7593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96" t="41258" r="51605" b="22730"/>
          <a:stretch/>
        </p:blipFill>
        <p:spPr>
          <a:xfrm>
            <a:off x="5475110" y="2029719"/>
            <a:ext cx="2935111" cy="185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39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277805" y="2305722"/>
            <a:ext cx="5468239" cy="655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Hubungan Senior Citizen dan Churn</a:t>
            </a:r>
            <a:endParaRPr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1" name="Google Shape;181;p22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82" name="Google Shape;18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3" name="Google Shape;183;p22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22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85" name="Google Shape;185;p22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318005" y="667819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B73436-8059-2EB5-3E69-3776954AFF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67" t="39062" r="48889" b="24487"/>
          <a:stretch/>
        </p:blipFill>
        <p:spPr>
          <a:xfrm>
            <a:off x="5608662" y="2007141"/>
            <a:ext cx="3149600" cy="187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66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277805" y="2305722"/>
            <a:ext cx="5468239" cy="655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Hubungan Contract dan Churn</a:t>
            </a:r>
            <a:endParaRPr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1" name="Google Shape;181;p22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82" name="Google Shape;18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3" name="Google Shape;183;p22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22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85" name="Google Shape;185;p22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318005" y="667819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583BD-3126-E782-932C-E1E41AA802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43" t="44109" r="52222" b="20535"/>
          <a:stretch/>
        </p:blipFill>
        <p:spPr>
          <a:xfrm>
            <a:off x="4771293" y="1922585"/>
            <a:ext cx="3164796" cy="2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1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277805" y="2305722"/>
            <a:ext cx="5468239" cy="655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Hubungan Payment Method dan Churn</a:t>
            </a:r>
            <a:endParaRPr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1" name="Google Shape;181;p22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82" name="Google Shape;18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3" name="Google Shape;183;p22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22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85" name="Google Shape;185;p22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318005" y="667819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C30AE8-B55F-F8F7-A268-E645DEE029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14" t="52457" r="35803" b="28902"/>
          <a:stretch/>
        </p:blipFill>
        <p:spPr>
          <a:xfrm>
            <a:off x="1923784" y="2952360"/>
            <a:ext cx="5296432" cy="117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26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title"/>
          </p:nvPr>
        </p:nvSpPr>
        <p:spPr>
          <a:xfrm>
            <a:off x="537425" y="1457350"/>
            <a:ext cx="5455500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Modelling</a:t>
            </a:r>
            <a:endParaRPr sz="36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93" name="Google Shape;193;p23"/>
          <p:cNvPicPr preferRelativeResize="0"/>
          <p:nvPr/>
        </p:nvPicPr>
        <p:blipFill rotWithShape="1">
          <a:blip r:embed="rId3">
            <a:alphaModFix amt="50000"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96" name="Google Shape;196;p23"/>
          <p:cNvCxnSpPr/>
          <p:nvPr/>
        </p:nvCxnSpPr>
        <p:spPr>
          <a:xfrm>
            <a:off x="8315586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3"/>
          <p:cNvCxnSpPr/>
          <p:nvPr/>
        </p:nvCxnSpPr>
        <p:spPr>
          <a:xfrm>
            <a:off x="8315529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8" name="Google Shape;198;p23"/>
          <p:cNvPicPr preferRelativeResize="0"/>
          <p:nvPr/>
        </p:nvPicPr>
        <p:blipFill rotWithShape="1">
          <a:blip r:embed="rId4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 rotWithShape="1">
          <a:blip r:embed="rId5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body" idx="1"/>
          </p:nvPr>
        </p:nvSpPr>
        <p:spPr>
          <a:xfrm>
            <a:off x="311700" y="1301014"/>
            <a:ext cx="7934100" cy="2232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Train Test split</a:t>
            </a:r>
            <a:endParaRPr lang="en-US"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Train test split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dilakukan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70% data train dan 30% data test yang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sebelumnya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telah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di-Oversampling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Model Awal</a:t>
            </a: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Model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awal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digunakan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adalah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Decision Tree</a:t>
            </a:r>
          </a:p>
          <a:p>
            <a:pPr marL="0" indent="0">
              <a:spcBef>
                <a:spcPts val="1000"/>
              </a:spcBef>
              <a:buNone/>
            </a:pPr>
            <a:endParaRPr sz="12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09" name="Google Shape;209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10" name="Google Shape;210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1" name="Google Shape;211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12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13" name="Google Shape;213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Prediction Model Customer Churn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0B2B2-E5A0-1A0C-2D04-0B73B8F467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87" t="31157" r="9823" b="29015"/>
          <a:stretch/>
        </p:blipFill>
        <p:spPr>
          <a:xfrm>
            <a:off x="851257" y="3073910"/>
            <a:ext cx="7241086" cy="157711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body" idx="1"/>
          </p:nvPr>
        </p:nvSpPr>
        <p:spPr>
          <a:xfrm>
            <a:off x="311700" y="1492925"/>
            <a:ext cx="7934100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Model Lain</a:t>
            </a:r>
            <a:endParaRPr lang="en-US"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Model yang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turut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digunakan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yaitu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Random Forest, Logistic Regression dan Random Forest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Feature Selection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melakukan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hyperparameter tuning pada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ketiga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model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tersebut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Metrik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Evaluasi</a:t>
            </a:r>
            <a:endParaRPr lang="en-US" sz="12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Metrik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digunakan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yaitu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Accuracy, Precision, Recall dan AUC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" sz="9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9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09" name="Google Shape;209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10" name="Google Shape;210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1" name="Google Shape;211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12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13" name="Google Shape;213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Prediction Model Customer Churn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581140-BC73-F9E3-78BD-9F4BEFB70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828352"/>
              </p:ext>
            </p:extLst>
          </p:nvPr>
        </p:nvGraphicFramePr>
        <p:xfrm>
          <a:off x="729745" y="3348567"/>
          <a:ext cx="7454899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340">
                  <a:extLst>
                    <a:ext uri="{9D8B030D-6E8A-4147-A177-3AD203B41FA5}">
                      <a16:colId xmlns:a16="http://schemas.microsoft.com/office/drawing/2014/main" val="2776475154"/>
                    </a:ext>
                  </a:extLst>
                </a:gridCol>
                <a:gridCol w="1713770">
                  <a:extLst>
                    <a:ext uri="{9D8B030D-6E8A-4147-A177-3AD203B41FA5}">
                      <a16:colId xmlns:a16="http://schemas.microsoft.com/office/drawing/2014/main" val="515173363"/>
                    </a:ext>
                  </a:extLst>
                </a:gridCol>
                <a:gridCol w="1713770">
                  <a:extLst>
                    <a:ext uri="{9D8B030D-6E8A-4147-A177-3AD203B41FA5}">
                      <a16:colId xmlns:a16="http://schemas.microsoft.com/office/drawing/2014/main" val="3956204360"/>
                    </a:ext>
                  </a:extLst>
                </a:gridCol>
                <a:gridCol w="1751854">
                  <a:extLst>
                    <a:ext uri="{9D8B030D-6E8A-4147-A177-3AD203B41FA5}">
                      <a16:colId xmlns:a16="http://schemas.microsoft.com/office/drawing/2014/main" val="29840564"/>
                    </a:ext>
                  </a:extLst>
                </a:gridCol>
                <a:gridCol w="1666165">
                  <a:extLst>
                    <a:ext uri="{9D8B030D-6E8A-4147-A177-3AD203B41FA5}">
                      <a16:colId xmlns:a16="http://schemas.microsoft.com/office/drawing/2014/main" val="8257567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 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Dtree</a:t>
                      </a:r>
                      <a:endParaRPr lang="en-ID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LR</a:t>
                      </a:r>
                      <a:endParaRPr lang="en-ID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RF</a:t>
                      </a:r>
                      <a:endParaRPr lang="en-ID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RF(Feat. Select)</a:t>
                      </a:r>
                      <a:endParaRPr lang="en-ID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20440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Accuracy</a:t>
                      </a:r>
                      <a:endParaRPr lang="en-ID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0.8718196457326892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0.7529790660225443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0.7539452495974235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0.7198067632850241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64777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Precision</a:t>
                      </a:r>
                      <a:endParaRPr lang="en-ID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0.8820911633195556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0.7542761205802153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0.7606060786976072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0.7436592923662283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88096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Recall</a:t>
                      </a:r>
                      <a:endParaRPr lang="en-ID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0.8714245705750561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0.7528005974607916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0.753553647000249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0.7190440627333832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43873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AUC</a:t>
                      </a:r>
                      <a:endParaRPr lang="en-ID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0.8566529748568583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0.7569952701020662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>
                          <a:effectLst/>
                        </a:rPr>
                        <a:t>0.7645164301717701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100" u="none" strike="noStrike" dirty="0">
                          <a:effectLst/>
                        </a:rPr>
                        <a:t>0.7251338063231266</a:t>
                      </a:r>
                      <a:endParaRPr lang="en-ID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8744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022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body" idx="1"/>
          </p:nvPr>
        </p:nvSpPr>
        <p:spPr>
          <a:xfrm>
            <a:off x="311700" y="1492925"/>
            <a:ext cx="7934100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Model Akhir</a:t>
            </a:r>
            <a:endParaRPr lang="en-US"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Model Akhir yang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digunakan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yaitu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Decision Tree Model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Feature yang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digunakan</a:t>
            </a:r>
            <a:endParaRPr lang="en-US" sz="12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Kolom-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kolom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digunakan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pada model Machine Learning </a:t>
            </a:r>
            <a:r>
              <a:rPr lang="en-US" sz="12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yaitu</a:t>
            </a:r>
            <a:r>
              <a:rPr lang="en-US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" sz="9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9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09" name="Google Shape;209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10" name="Google Shape;210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1" name="Google Shape;211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12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13" name="Google Shape;213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Prediction Model Customer Churn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225B27-8A4E-9C1C-DC38-367EAFB4E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52" y="3227383"/>
            <a:ext cx="7713192" cy="8463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['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SeniorCitizen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', 'Partner', 'Dependents', 'tenure',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PhoneService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MultipleLines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InternetService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OnlineSecurity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OnlineBackup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DeviceProtection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TechSupport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StreamingTV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StreamingMovies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PaperlessBilling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MonthlyCharges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TotalCharges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', 'Churn',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Contract_Month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-to-month',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Contract_One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year',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Contract_Two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year',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PaymentMethod_Bank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transfer (automatic)',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PaymentMethod_Credit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card (automatic)',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PaymentMethod_Electronic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check',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PaymentMethod_Mailed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check']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84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537425" y="1457350"/>
            <a:ext cx="5455500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Conclusion</a:t>
            </a:r>
            <a:endParaRPr sz="36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 amt="50000"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50" name="Google Shape;250;p27"/>
          <p:cNvCxnSpPr/>
          <p:nvPr/>
        </p:nvCxnSpPr>
        <p:spPr>
          <a:xfrm>
            <a:off x="8315586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27"/>
          <p:cNvCxnSpPr/>
          <p:nvPr/>
        </p:nvCxnSpPr>
        <p:spPr>
          <a:xfrm>
            <a:off x="8315529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2" name="Google Shape;252;p27"/>
          <p:cNvPicPr preferRelativeResize="0"/>
          <p:nvPr/>
        </p:nvPicPr>
        <p:blipFill rotWithShape="1">
          <a:blip r:embed="rId4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 rotWithShape="1">
          <a:blip r:embed="rId5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 sz="1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517750" y="1101600"/>
            <a:ext cx="6253800" cy="29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Maven Pro SemiBold"/>
              <a:buAutoNum type="arabicPeriod"/>
            </a:pPr>
            <a:r>
              <a:rPr lang="en" sz="2400">
                <a:solidFill>
                  <a:srgbClr val="282828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Latar Belakang</a:t>
            </a:r>
            <a:endParaRPr sz="2400">
              <a:solidFill>
                <a:srgbClr val="282828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Maven Pro SemiBold"/>
              <a:buAutoNum type="arabicPeriod"/>
            </a:pPr>
            <a:r>
              <a:rPr lang="en" sz="2400">
                <a:solidFill>
                  <a:srgbClr val="282828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Explorasi Data dan Visualisasi</a:t>
            </a:r>
            <a:endParaRPr sz="2400">
              <a:solidFill>
                <a:srgbClr val="282828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Maven Pro SemiBold"/>
              <a:buAutoNum type="arabicPeriod"/>
            </a:pPr>
            <a:r>
              <a:rPr lang="en" sz="2400">
                <a:solidFill>
                  <a:srgbClr val="282828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Modelling</a:t>
            </a:r>
            <a:endParaRPr sz="2400">
              <a:solidFill>
                <a:srgbClr val="282828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Maven Pro SemiBold"/>
              <a:buAutoNum type="arabicPeriod"/>
            </a:pPr>
            <a:r>
              <a:rPr lang="en" sz="2400">
                <a:solidFill>
                  <a:srgbClr val="282828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Kesimpulan</a:t>
            </a:r>
            <a:endParaRPr sz="2400">
              <a:solidFill>
                <a:srgbClr val="282828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Daftar Isi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8" name="Google Shape;88;p15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89" name="Google Shape;8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0" name="Google Shape;90;p15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15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2" name="Google Shape;92;p15"/>
            <p:cNvPicPr preferRelativeResize="0"/>
            <p:nvPr/>
          </p:nvPicPr>
          <p:blipFill rotWithShape="1">
            <a:blip r:embed="rId5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>
            <a:spLocks noGrp="1"/>
          </p:cNvSpPr>
          <p:nvPr>
            <p:ph type="body" idx="1"/>
          </p:nvPr>
        </p:nvSpPr>
        <p:spPr>
          <a:xfrm>
            <a:off x="311700" y="1492924"/>
            <a:ext cx="7934100" cy="3158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>
              <a:buNone/>
            </a:pPr>
            <a:r>
              <a:rPr lang="en-ID" sz="16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Conclusion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Gender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tidak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berpengaruh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pada Customer Churn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Customer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berlangganan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lebih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lama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cenderung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lebih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setia</a:t>
            </a:r>
            <a:endParaRPr lang="en-ID" sz="1200" b="0" i="0" dirty="0">
              <a:solidFill>
                <a:srgbClr val="000000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Customer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berlangganan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Month to month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cenderung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lebih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gampang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untuk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churn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Semakin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lama customer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berlangganan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maka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total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pembayaran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semakin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tinggi</a:t>
            </a:r>
            <a:endParaRPr lang="en-ID" sz="1200" b="0" i="0" dirty="0">
              <a:solidFill>
                <a:srgbClr val="000000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Customer yang Monthly Charges-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nya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kecil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cenderung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lebih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setia</a:t>
            </a:r>
            <a:endParaRPr lang="en-ID" sz="1200" b="0" i="0" dirty="0">
              <a:solidFill>
                <a:srgbClr val="000000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Berdasarkan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beberapa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evaluasi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dilakukan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, model yang paling optimal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adalah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Decision Tree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Customer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bukan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Senior Citizen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cenderung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lebih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gampang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untuk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churn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Costomer</a:t>
            </a:r>
            <a:r>
              <a:rPr lang="en-ID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 yang </a:t>
            </a:r>
            <a:r>
              <a:rPr lang="en-ID" sz="1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memilih</a:t>
            </a:r>
            <a:r>
              <a:rPr lang="en-ID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 electronic check payment method </a:t>
            </a:r>
            <a:r>
              <a:rPr lang="en-ID" sz="1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memiliki</a:t>
            </a:r>
            <a:r>
              <a:rPr lang="en-ID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rasio</a:t>
            </a:r>
            <a:r>
              <a:rPr lang="en-ID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 churn yang </a:t>
            </a:r>
            <a:r>
              <a:rPr lang="en-ID" sz="1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tinggi</a:t>
            </a:r>
            <a:r>
              <a:rPr lang="en-ID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en-ID" sz="1200" b="0" i="0" dirty="0">
              <a:solidFill>
                <a:srgbClr val="000000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marL="114300" indent="0" algn="l">
              <a:buNone/>
            </a:pPr>
            <a:r>
              <a:rPr lang="en-ID" sz="16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Recommendation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Untuk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mengurangi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Churn Rate,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perusahaan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seharusnya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berusaha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mempengaruhi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customer agar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mengambil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kontrak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lebih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panjang</a:t>
            </a:r>
            <a:r>
              <a:rPr lang="en-ID" sz="14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Perusahaan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berusaha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menggiring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customer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untuk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mengambil</a:t>
            </a:r>
            <a:r>
              <a:rPr lang="en-ID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 Payment Method </a:t>
            </a:r>
            <a:r>
              <a:rPr lang="en-ID" sz="1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selain</a:t>
            </a:r>
            <a:r>
              <a:rPr lang="en-ID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 Electronic check</a:t>
            </a:r>
            <a:endParaRPr lang="en-ID" sz="1400" b="0" i="0" dirty="0">
              <a:solidFill>
                <a:srgbClr val="000000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ID" sz="1400" b="0" i="0" dirty="0">
              <a:solidFill>
                <a:srgbClr val="000000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ID" sz="1400" b="0" i="0" dirty="0">
              <a:solidFill>
                <a:srgbClr val="000000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63" name="Google Shape;263;p28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64" name="Google Shape;26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5" name="Google Shape;265;p28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28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67" name="Google Shape;267;p28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8" name="Google Shape;268;p28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Conclusion &amp; Recommendation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>
            <a:spLocks noGrp="1"/>
          </p:cNvSpPr>
          <p:nvPr>
            <p:ph type="title"/>
          </p:nvPr>
        </p:nvSpPr>
        <p:spPr>
          <a:xfrm>
            <a:off x="430058" y="1162650"/>
            <a:ext cx="4114800" cy="26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Terima kasih!</a:t>
            </a:r>
            <a:endParaRPr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4F0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Ada pertanyaan?</a:t>
            </a:r>
            <a:endParaRPr sz="2800">
              <a:solidFill>
                <a:srgbClr val="F4F0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00" y="0"/>
            <a:ext cx="4114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9"/>
          <p:cNvSpPr/>
          <p:nvPr/>
        </p:nvSpPr>
        <p:spPr>
          <a:xfrm>
            <a:off x="6256350" y="1438550"/>
            <a:ext cx="1655700" cy="5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" name="Google Shape;277;p29"/>
          <p:cNvPicPr preferRelativeResize="0"/>
          <p:nvPr/>
        </p:nvPicPr>
        <p:blipFill rotWithShape="1">
          <a:blip r:embed="rId4">
            <a:alphaModFix/>
          </a:blip>
          <a:srcRect l="9895" r="8731"/>
          <a:stretch/>
        </p:blipFill>
        <p:spPr>
          <a:xfrm>
            <a:off x="6381425" y="1382127"/>
            <a:ext cx="1405548" cy="6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537425" y="1457350"/>
            <a:ext cx="5455500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Latar Belakang</a:t>
            </a:r>
            <a:endParaRPr sz="36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 amt="50000"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01" name="Google Shape;101;p16"/>
          <p:cNvCxnSpPr/>
          <p:nvPr/>
        </p:nvCxnSpPr>
        <p:spPr>
          <a:xfrm>
            <a:off x="8315569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8315546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" name="Google Shape;103;p16"/>
          <p:cNvPicPr preferRelativeResize="0"/>
          <p:nvPr/>
        </p:nvPicPr>
        <p:blipFill rotWithShape="1">
          <a:blip r:embed="rId4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5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Pendahuluan</a:t>
            </a:r>
            <a:endParaRPr sz="1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311700" y="1744750"/>
            <a:ext cx="6591000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Sumber Data: </a:t>
            </a:r>
            <a:r>
              <a:rPr lang="en-ID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https://www.kaggle.com/datasets/barun2104/telecom-churn?datasetId=567482</a:t>
            </a:r>
            <a:endParaRPr lang="en-ID" sz="16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Problem: </a:t>
            </a:r>
            <a:r>
              <a:rPr lang="en-ID" sz="1500" b="1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Classification</a:t>
            </a:r>
            <a:endParaRPr lang="en-ID"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Tujuan: </a:t>
            </a:r>
            <a:endParaRPr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Untuk mengetahui faktor yang mempengaruhi Customer Churn</a:t>
            </a:r>
            <a:endParaRPr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-US" sz="15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memprediksi</a:t>
            </a:r>
            <a:r>
              <a:rPr lang="en-US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Customer </a:t>
            </a:r>
            <a:r>
              <a:rPr lang="en-US" sz="15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tersebut</a:t>
            </a:r>
            <a:r>
              <a:rPr lang="en-US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akan</a:t>
            </a:r>
            <a:r>
              <a:rPr lang="en-US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churn </a:t>
            </a:r>
            <a:r>
              <a:rPr lang="en-US" sz="15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atau</a:t>
            </a:r>
            <a:r>
              <a:rPr lang="en-US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tidak</a:t>
            </a:r>
            <a:endParaRPr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Latar Belakang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5" name="Google Shape;115;p17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16" name="Google Shape;11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7" name="Google Shape;117;p17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7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19" name="Google Shape;119;p17"/>
            <p:cNvPicPr preferRelativeResize="0"/>
            <p:nvPr/>
          </p:nvPicPr>
          <p:blipFill rotWithShape="1">
            <a:blip r:embed="rId5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Latar Belakang Project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537425" y="1457350"/>
            <a:ext cx="5455500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Explorasi Data dan Visualisasi</a:t>
            </a:r>
            <a:endParaRPr sz="36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 amt="50000"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29" name="Google Shape;129;p18"/>
          <p:cNvCxnSpPr/>
          <p:nvPr/>
        </p:nvCxnSpPr>
        <p:spPr>
          <a:xfrm>
            <a:off x="8315586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8"/>
          <p:cNvCxnSpPr/>
          <p:nvPr/>
        </p:nvCxnSpPr>
        <p:spPr>
          <a:xfrm>
            <a:off x="8315529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1" name="Google Shape;131;p18"/>
          <p:cNvPicPr preferRelativeResize="0"/>
          <p:nvPr/>
        </p:nvPicPr>
        <p:blipFill rotWithShape="1">
          <a:blip r:embed="rId4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5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Explorasi Data dan Visualisasi</a:t>
            </a:r>
            <a:endParaRPr sz="1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311700" y="1556750"/>
            <a:ext cx="7191300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Topik : Customer Churn Classification on Telco Sampled 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Customer Churn adalah situasi dimana Customer berpindah atau berhenti berlangganan per periode bulan terakhir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Dalam beberapa tahun terakhir, Customer Churn terjadi akibat:</a:t>
            </a:r>
          </a:p>
          <a:p>
            <a:pPr marL="342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Pembukaan pasar kepada kompetitor baru</a:t>
            </a:r>
          </a:p>
          <a:p>
            <a:pPr marL="342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Layanan dan teknologi baru</a:t>
            </a:r>
          </a:p>
          <a:p>
            <a:pPr marL="342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"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Customer Churn dapat menyebabkan kerugian besar terhadap perusahaan telekomunikasi sehingga harus diantisipasi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Sumber: Hussein Mouselhy (2019)</a:t>
            </a:r>
            <a:endParaRPr lang="en" sz="14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43" name="Google Shape;143;p19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44" name="Google Shape;14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5" name="Google Shape;145;p19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19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47" name="Google Shape;147;p19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Business Understanding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351900" y="1294400"/>
            <a:ext cx="6427109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000"/>
              </a:spcBef>
            </a:pPr>
            <a:r>
              <a:rPr lang="en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Dimensi data pada dataset yang digunakan yaitu 7.423 baris dan 21 kolom</a:t>
            </a:r>
          </a:p>
          <a:p>
            <a:pPr marL="285750" indent="-285750">
              <a:spcBef>
                <a:spcPts val="1000"/>
              </a:spcBef>
            </a:pPr>
            <a:r>
              <a:rPr lang="en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Setelah mengecek jumlah data kosong pada dataset, tidak ditemukan adanya data kosong.</a:t>
            </a:r>
          </a:p>
          <a:p>
            <a:pPr marL="285750" indent="-285750">
              <a:spcBef>
                <a:spcPts val="1000"/>
              </a:spcBef>
            </a:pPr>
            <a:r>
              <a:rPr lang="en-ID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itemukan kolom yang seharusnya numerik tetapi tipe datanya object (Total Charges) dan juga sebaliknya (Senior Citizen)</a:t>
            </a:r>
          </a:p>
          <a:p>
            <a:pPr marL="285750" indent="-285750">
              <a:spcBef>
                <a:spcPts val="1000"/>
              </a:spcBef>
            </a:pPr>
            <a:r>
              <a:rPr lang="en-ID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etelah dicari, ternyata ditemukan adanya NaN value pada kolom “TotalCharges”</a:t>
            </a:r>
          </a:p>
          <a:p>
            <a:pPr marL="285750" indent="-285750">
              <a:spcBef>
                <a:spcPts val="1000"/>
              </a:spcBef>
            </a:pPr>
            <a:r>
              <a:rPr lang="en-ID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gar menjadi tipe data numerik, maka NaN Values diganti dengan angka 0</a:t>
            </a:r>
          </a:p>
          <a:p>
            <a:pPr marL="285750" indent="-285750">
              <a:spcBef>
                <a:spcPts val="1000"/>
              </a:spcBef>
            </a:pPr>
            <a:r>
              <a:rPr lang="en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Kolom-kolom yang dianggap tidak berpengaruh terhadap Customer Churn dihapuskan.</a:t>
            </a:r>
          </a:p>
          <a:p>
            <a:pPr marL="285750" indent="-285750">
              <a:spcBef>
                <a:spcPts val="1000"/>
              </a:spcBef>
            </a:pPr>
            <a:endParaRPr lang="en" sz="12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Cleansing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BB755-BD7E-3BBA-B2B1-FC9508C9E6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30" t="32255" r="55588" b="16143"/>
          <a:stretch/>
        </p:blipFill>
        <p:spPr>
          <a:xfrm>
            <a:off x="6779009" y="1655296"/>
            <a:ext cx="1979253" cy="23373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351900" y="1294400"/>
            <a:ext cx="7773683" cy="940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000"/>
              </a:spcBef>
            </a:pPr>
            <a:r>
              <a:rPr lang="en" sz="12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Checking Anomaly Data</a:t>
            </a: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Cleansing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804D1-A7ED-66C5-83FB-CCD1F30D00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17" t="30577" r="8840" b="21772"/>
          <a:stretch/>
        </p:blipFill>
        <p:spPr>
          <a:xfrm>
            <a:off x="1018417" y="2020186"/>
            <a:ext cx="6825414" cy="24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48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277805" y="2305722"/>
            <a:ext cx="5669495" cy="655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KDE Plot Tenure, MonthlyCharges, TotalCharges terhadap Churn</a:t>
            </a:r>
            <a:endParaRPr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1" name="Google Shape;181;p22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82" name="Google Shape;18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3" name="Google Shape;183;p22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22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85" name="Google Shape;185;p22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318005" y="667819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7C8D3-9A1C-731E-5D7F-387C87E415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44" t="14965" r="39383" b="17679"/>
          <a:stretch/>
        </p:blipFill>
        <p:spPr>
          <a:xfrm>
            <a:off x="5981195" y="570562"/>
            <a:ext cx="2844800" cy="40240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894</Words>
  <Application>Microsoft Office PowerPoint</Application>
  <PresentationFormat>On-screen Show (16:9)</PresentationFormat>
  <Paragraphs>160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Inter Medium</vt:lpstr>
      <vt:lpstr>Courier New</vt:lpstr>
      <vt:lpstr>Inter</vt:lpstr>
      <vt:lpstr>Calibri</vt:lpstr>
      <vt:lpstr>Maven Pro SemiBold</vt:lpstr>
      <vt:lpstr>Inter SemiBold</vt:lpstr>
      <vt:lpstr>Simple Light</vt:lpstr>
      <vt:lpstr>Final Project Presentation</vt:lpstr>
      <vt:lpstr>Latar Belakang Explorasi Data dan Visualisasi Modelling Kesimpulan</vt:lpstr>
      <vt:lpstr>Latar Belakang</vt:lpstr>
      <vt:lpstr>Latar Belakang Project</vt:lpstr>
      <vt:lpstr>Explorasi Data dan Visualisasi</vt:lpstr>
      <vt:lpstr>Business Understanding</vt:lpstr>
      <vt:lpstr>Data Cleansing</vt:lpstr>
      <vt:lpstr>Data Cleansing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Modelling</vt:lpstr>
      <vt:lpstr>Prediction Model Customer Churn</vt:lpstr>
      <vt:lpstr>Prediction Model Customer Churn</vt:lpstr>
      <vt:lpstr>Prediction Model Customer Churn</vt:lpstr>
      <vt:lpstr>Conclusion</vt:lpstr>
      <vt:lpstr>Conclusion &amp; Recommendation</vt:lpstr>
      <vt:lpstr>Terima kasih! Ada pertanyaan?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</dc:title>
  <dc:creator>DiDiN</dc:creator>
  <cp:lastModifiedBy>ARIJUDDIN MUHAMMAD RAHMATUL QALBI</cp:lastModifiedBy>
  <cp:revision>1</cp:revision>
  <dcterms:modified xsi:type="dcterms:W3CDTF">2022-07-10T16:29:06Z</dcterms:modified>
</cp:coreProperties>
</file>